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3" r:id="rId7"/>
    <p:sldId id="264" r:id="rId8"/>
    <p:sldId id="259" r:id="rId9"/>
    <p:sldId id="260" r:id="rId10"/>
    <p:sldId id="261" r:id="rId11"/>
    <p:sldId id="262" r:id="rId12"/>
    <p:sldId id="265" r:id="rId13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2E5DDCCA-A804-4A23-A95B-0A1305B7647E}">
          <p14:sldIdLst>
            <p14:sldId id="256"/>
            <p14:sldId id="257"/>
          </p14:sldIdLst>
        </p14:section>
        <p14:section name="Маршрут" id="{1209B622-DEFD-4F09-8DB8-C2DEE341FC19}">
          <p14:sldIdLst>
            <p14:sldId id="263"/>
            <p14:sldId id="264"/>
          </p14:sldIdLst>
        </p14:section>
        <p14:section name="Йерусалим" id="{BA6E225F-F1BC-40F5-97A0-E0E1FE7E8F93}">
          <p14:sldIdLst>
            <p14:sldId id="259"/>
            <p14:sldId id="260"/>
            <p14:sldId id="261"/>
            <p14:sldId id="262"/>
          </p14:sldIdLst>
        </p14:section>
        <p14:section name="Край" id="{0D4883F4-640E-4534-80D6-6D5C28C3B8BD}">
          <p14:sldIdLst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652B"/>
    <a:srgbClr val="613218"/>
    <a:srgbClr val="D0EEDC"/>
    <a:srgbClr val="55836F"/>
    <a:srgbClr val="437B87"/>
    <a:srgbClr val="305861"/>
    <a:srgbClr val="F9DA57"/>
    <a:srgbClr val="F9F147"/>
    <a:srgbClr val="8E8524"/>
    <a:srgbClr val="8F8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E09A3E-4EDA-4968-8AB1-56F7EF348140}" v="2" dt="2024-02-12T20:07:50.046"/>
    <p1510:client id="{3821E404-676B-4860-A1D1-D9B149EDD7F3}" v="549" dt="2024-02-13T18:14:31.0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47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g>
</file>

<file path=ppt/media/image5.jp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86A4DA4-F180-0D94-DBA9-CBBF084799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30C2EC74-A608-7965-BD28-1566F3349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239251AB-58BB-5A9D-C367-FD308CF39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9C02FA10-E78A-D4C3-49F4-638E9F3BB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60C8B921-5EE6-E9B7-B295-2DCC45B0E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24958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08968EF-D114-B5E2-74C8-2DE463CDA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B4A99031-6C02-1143-9427-88F32C5DE5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C787D8B7-FAEC-7359-679D-B9D27FE01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340C3EEA-5AE0-A962-1F83-652A919AC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AF224260-1973-32B6-13BD-886A552AA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39207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14CB3E24-857D-153F-4FE3-2CDE528F30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DF541603-3AD2-71E4-8ABE-64EDB224F1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5E91014F-4A1B-8CCD-2307-02C28CACB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4F9E1878-6512-D3ED-7D85-1557D43F1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AA5FB1DB-CA55-FE16-68E3-FA5B6BDC8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71346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FB259C1-5281-92AE-5C14-FE84607DB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052D2336-7FBF-4372-9559-1908A9366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32DE4E88-20C4-4AEC-F1BD-3F0D8D3B0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ABC3FA67-7997-E09E-4168-5C4ADB131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A4B26E9-8D3A-2395-8896-36B5D8250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98586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FD12281-C431-6146-9236-513568123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ABE29297-C2C7-3784-2F7E-8FD670ED0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5F9917EE-2C0D-9F42-55EE-62C7B90AA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37F24A27-0DC5-29DF-5D13-FEE58C8F8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4B7B42F6-D13F-B254-845E-2FF897881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87877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0E84B6A-CB61-E4E7-2675-DB02B9CAE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F5D8891F-8ED6-9BF8-036D-3DA69F5285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A050AB10-6FEB-95B5-2B35-5FF18F48D5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8C01D4BF-A6FF-7053-C087-A02DC2D4B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FE717158-76E6-E3B1-96D7-773CF316D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F9DFECC8-6AE0-7B1C-E255-EED91B3C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51566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C11E92E-CD85-46B2-E61B-0C11197C0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97E56702-4E9E-2209-985A-E39B1FFF15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34084CC6-7C08-06F5-3299-E99DDE541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6359D48D-A636-C578-D01E-25BA2F65F6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33EF338D-EBB2-66CE-5FD9-D785B4A16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4A70630B-03D5-6063-C738-0397CF151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4B0B23B4-77E1-9810-91A4-2E1B029D5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2E0E20C6-719B-AE6C-5945-91862B127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14302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5ED947B-93D8-B388-084B-B0EA1CDD8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0F4E65AB-F871-9397-A5A6-0B0CD449A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3C556889-0DD4-D83A-8AE7-B71C15C07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536F62C3-882D-8A42-9C10-77C430EDE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07867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1E007FEC-C92F-3EBA-01FB-6BFD186B4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F21E7011-DA89-E3B1-2CD0-940BADA5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FF5FAF76-4D59-B0D3-443D-FF46C4EF0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3313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0C1D1A6-A10B-1008-60A3-1F76CD7A7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9FED2D3-3D08-1878-145B-80925B42C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AC145C68-BD32-72EA-A325-60439DBCD7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568F6CFB-B714-3AB9-0822-200279547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A150FC8C-9DB0-4221-7779-7794654B3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D7DE1ACC-2896-AFE8-4E26-3088BA368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10719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AEF9D4D-F0B3-4DE0-C9C2-57E9ED410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FA6DCFA3-A323-2BE9-B5CE-EECABC00C9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10727CC7-E847-543D-75E1-B6D8D94AE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01EC7A53-E3C5-0CB1-50E1-BD0ECC0CF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BA44A8B4-FDFE-997A-97D2-5B614C30C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50E16775-1FCB-591F-6409-A9F84F9A4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57721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F6B57409-C4F3-6A22-90E2-799C48511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8BC85D3E-5828-85F0-04AD-F538374E8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59807E8B-EB9B-2284-9BF1-10FB4AF3C5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0B0F6B-06A7-46A3-98BD-565C84F0D81E}" type="datetimeFigureOut">
              <a:rPr lang="bg-BG" smtClean="0"/>
              <a:t>11.2.2024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C0262C4F-F5EC-677B-5BCC-1B951CDBA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15703E5F-3270-5ACD-DC4D-B0FDBE352B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17EEE8-CD70-42B5-87B5-434C86A8BE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93123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allpapercave.com/jerusalem-hd-wallpapers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ngdakilangpangako.blogspot.com/2017/11/aklat-ng-panaghoy.html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revistabodisatva/islam-uma-religiao-da-paz-do-amor-e-da-etica-e6cb9a1ef130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E312056-EB8A-C971-0BC6-D1B526A056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	</a:t>
            </a:r>
            <a:endParaRPr lang="bg-BG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1D0F02F8-AA88-7DE3-3B01-BB6B597CE1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9" name="Картина 8" descr="Картина, която съдържа пейзаж, изгрев, небе, на открито&#10;&#10;Описанието е генерирано автоматично">
            <a:extLst>
              <a:ext uri="{FF2B5EF4-FFF2-40B4-BE49-F238E27FC236}">
                <a16:creationId xmlns:a16="http://schemas.microsoft.com/office/drawing/2014/main" id="{9CDDF186-10BB-F98D-6624-01454576E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3C02FA1-8CDF-BBC6-1E9C-D9C1D462F07F}"/>
              </a:ext>
            </a:extLst>
          </p:cNvPr>
          <p:cNvSpPr/>
          <p:nvPr/>
        </p:nvSpPr>
        <p:spPr>
          <a:xfrm>
            <a:off x="-2" y="3423"/>
            <a:ext cx="12192001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5774EB-96ED-5721-BB09-79442513E91D}"/>
              </a:ext>
            </a:extLst>
          </p:cNvPr>
          <p:cNvSpPr txBox="1">
            <a:spLocks/>
          </p:cNvSpPr>
          <p:nvPr/>
        </p:nvSpPr>
        <p:spPr>
          <a:xfrm>
            <a:off x="1523999" y="2043219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bg-BG" sz="8000" dirty="0">
                <a:solidFill>
                  <a:schemeClr val="bg1"/>
                </a:solidFill>
                <a:latin typeface="Arial Black" panose="020B0A04020102020204" pitchFamily="34" charset="0"/>
              </a:rPr>
              <a:t>РЕЛИГИОЗЕН ТУРИЗЪМ </a:t>
            </a:r>
            <a:endParaRPr lang="en-US" sz="8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361614F-86CE-4135-A622-B89767083927}"/>
              </a:ext>
            </a:extLst>
          </p:cNvPr>
          <p:cNvGrpSpPr/>
          <p:nvPr/>
        </p:nvGrpSpPr>
        <p:grpSpPr>
          <a:xfrm>
            <a:off x="8671588" y="5146176"/>
            <a:ext cx="3165646" cy="569912"/>
            <a:chOff x="8671588" y="5146176"/>
            <a:chExt cx="3165646" cy="56991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A7B526-13F0-A9E2-77FF-AFE7D9E76C9B}"/>
                </a:ext>
              </a:extLst>
            </p:cNvPr>
            <p:cNvSpPr/>
            <p:nvPr/>
          </p:nvSpPr>
          <p:spPr>
            <a:xfrm rot="19323753">
              <a:off x="8671588" y="5356451"/>
              <a:ext cx="3165646" cy="90446"/>
            </a:xfrm>
            <a:prstGeom prst="rect">
              <a:avLst/>
            </a:prstGeom>
            <a:solidFill>
              <a:srgbClr val="CA652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4F9346-CCA8-E75F-7734-C72308722B55}"/>
                </a:ext>
              </a:extLst>
            </p:cNvPr>
            <p:cNvSpPr/>
            <p:nvPr/>
          </p:nvSpPr>
          <p:spPr>
            <a:xfrm rot="19280745">
              <a:off x="8942507" y="5146176"/>
              <a:ext cx="2191983" cy="65316"/>
            </a:xfrm>
            <a:prstGeom prst="rect">
              <a:avLst/>
            </a:prstGeom>
            <a:solidFill>
              <a:srgbClr val="CA652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B64FDAD-A8EA-4B69-CD87-E57E1ADC2935}"/>
                </a:ext>
              </a:extLst>
            </p:cNvPr>
            <p:cNvSpPr/>
            <p:nvPr/>
          </p:nvSpPr>
          <p:spPr>
            <a:xfrm rot="19361844" flipV="1">
              <a:off x="9827967" y="5651646"/>
              <a:ext cx="1188892" cy="64442"/>
            </a:xfrm>
            <a:prstGeom prst="rect">
              <a:avLst/>
            </a:prstGeom>
            <a:solidFill>
              <a:srgbClr val="CA652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AF425FD-96D8-F0F8-CDFA-0D34D3C3E2E5}"/>
              </a:ext>
            </a:extLst>
          </p:cNvPr>
          <p:cNvGrpSpPr/>
          <p:nvPr/>
        </p:nvGrpSpPr>
        <p:grpSpPr>
          <a:xfrm>
            <a:off x="177294" y="1260204"/>
            <a:ext cx="3165646" cy="569912"/>
            <a:chOff x="177294" y="1260204"/>
            <a:chExt cx="3165646" cy="569912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2CDB049-150E-AB83-76C9-268B0831CC38}"/>
                </a:ext>
              </a:extLst>
            </p:cNvPr>
            <p:cNvSpPr/>
            <p:nvPr/>
          </p:nvSpPr>
          <p:spPr>
            <a:xfrm rot="19323753">
              <a:off x="177294" y="1470479"/>
              <a:ext cx="3165646" cy="90446"/>
            </a:xfrm>
            <a:prstGeom prst="rect">
              <a:avLst/>
            </a:prstGeom>
            <a:solidFill>
              <a:srgbClr val="CA652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D2A7A6E-588D-4588-3345-BBA6002CF34B}"/>
                </a:ext>
              </a:extLst>
            </p:cNvPr>
            <p:cNvSpPr/>
            <p:nvPr/>
          </p:nvSpPr>
          <p:spPr>
            <a:xfrm rot="19280745">
              <a:off x="448213" y="1260204"/>
              <a:ext cx="2191983" cy="65316"/>
            </a:xfrm>
            <a:prstGeom prst="rect">
              <a:avLst/>
            </a:prstGeom>
            <a:solidFill>
              <a:srgbClr val="CA652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519DFAB-6560-9B7D-CF2A-3C9CBEAA4D15}"/>
                </a:ext>
              </a:extLst>
            </p:cNvPr>
            <p:cNvSpPr/>
            <p:nvPr/>
          </p:nvSpPr>
          <p:spPr>
            <a:xfrm rot="19361844" flipV="1">
              <a:off x="1333673" y="1765674"/>
              <a:ext cx="1188892" cy="64442"/>
            </a:xfrm>
            <a:prstGeom prst="rect">
              <a:avLst/>
            </a:prstGeom>
            <a:solidFill>
              <a:srgbClr val="CA652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5823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Йерусалим – 70 години столица на Израел – Алеф">
            <a:extLst>
              <a:ext uri="{FF2B5EF4-FFF2-40B4-BE49-F238E27FC236}">
                <a16:creationId xmlns:a16="http://schemas.microsoft.com/office/drawing/2014/main" id="{B76FDE88-D640-554D-7C3D-ECF7E7225E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97" b="626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B9EA423-333D-7FCC-2F9B-9CD1BCDE3037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custGeom>
            <a:avLst/>
            <a:gdLst/>
            <a:ahLst/>
            <a:cxnLst/>
            <a:rect l="l" t="t" r="r" b="b"/>
            <a:pathLst>
              <a:path w="12192001" h="6858000">
                <a:moveTo>
                  <a:pt x="2673780" y="2583928"/>
                </a:moveTo>
                <a:lnTo>
                  <a:pt x="2945563" y="2583928"/>
                </a:lnTo>
                <a:cubicBezTo>
                  <a:pt x="3123943" y="2583928"/>
                  <a:pt x="3245438" y="2617637"/>
                  <a:pt x="3310048" y="2685056"/>
                </a:cubicBezTo>
                <a:cubicBezTo>
                  <a:pt x="3374658" y="2752475"/>
                  <a:pt x="3406963" y="2834643"/>
                  <a:pt x="3406963" y="2931558"/>
                </a:cubicBezTo>
                <a:cubicBezTo>
                  <a:pt x="3406963" y="3031282"/>
                  <a:pt x="3369742" y="3113098"/>
                  <a:pt x="3295300" y="3177005"/>
                </a:cubicBezTo>
                <a:cubicBezTo>
                  <a:pt x="3220858" y="3240913"/>
                  <a:pt x="3091638" y="3272867"/>
                  <a:pt x="2907640" y="3272867"/>
                </a:cubicBezTo>
                <a:lnTo>
                  <a:pt x="2673780" y="3272867"/>
                </a:lnTo>
                <a:close/>
                <a:moveTo>
                  <a:pt x="1715164" y="1956087"/>
                </a:moveTo>
                <a:lnTo>
                  <a:pt x="1715164" y="5044726"/>
                </a:lnTo>
                <a:lnTo>
                  <a:pt x="2673780" y="5044726"/>
                </a:lnTo>
                <a:lnTo>
                  <a:pt x="2673780" y="3898601"/>
                </a:lnTo>
                <a:lnTo>
                  <a:pt x="3196278" y="3898601"/>
                </a:lnTo>
                <a:cubicBezTo>
                  <a:pt x="3581129" y="3898601"/>
                  <a:pt x="3867309" y="3810815"/>
                  <a:pt x="4054819" y="3635245"/>
                </a:cubicBezTo>
                <a:cubicBezTo>
                  <a:pt x="4242328" y="3459674"/>
                  <a:pt x="4336083" y="3215982"/>
                  <a:pt x="4336083" y="2904169"/>
                </a:cubicBezTo>
                <a:cubicBezTo>
                  <a:pt x="4336083" y="2600782"/>
                  <a:pt x="4250053" y="2366922"/>
                  <a:pt x="4077994" y="2202588"/>
                </a:cubicBezTo>
                <a:cubicBezTo>
                  <a:pt x="3905935" y="2038254"/>
                  <a:pt x="3647144" y="1956087"/>
                  <a:pt x="3301620" y="1956087"/>
                </a:cubicBezTo>
                <a:close/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64000">
                <a:schemeClr val="tx1">
                  <a:lumMod val="85000"/>
                  <a:lumOff val="15000"/>
                  <a:alpha val="71000"/>
                </a:schemeClr>
              </a:gs>
              <a:gs pos="88000">
                <a:schemeClr val="tx1">
                  <a:alpha val="83000"/>
                </a:schemeClr>
              </a:gs>
              <a:gs pos="0">
                <a:schemeClr val="tx1">
                  <a:lumMod val="65000"/>
                  <a:lumOff val="35000"/>
                  <a:alpha val="57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3640843-8751-106B-8C85-E6236BE85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8849" y="1652588"/>
            <a:ext cx="7581900" cy="747713"/>
          </a:xfrm>
        </p:spPr>
        <p:txBody>
          <a:bodyPr>
            <a:normAutofit/>
          </a:bodyPr>
          <a:lstStyle/>
          <a:p>
            <a:pPr algn="l"/>
            <a:r>
              <a:rPr lang="bg-BG" sz="3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entury Schoolbook" panose="02040604050505020304" pitchFamily="18" charset="0"/>
                <a:cs typeface="Aldhabi" panose="01000000000000000000" pitchFamily="2" charset="-78"/>
              </a:rPr>
              <a:t>Религиозен туризъм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FEA8DDD8-340D-D6C4-0FE7-5D65EB3D15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2511425"/>
            <a:ext cx="4610099" cy="2546349"/>
          </a:xfrm>
        </p:spPr>
        <p:txBody>
          <a:bodyPr>
            <a:noAutofit/>
          </a:bodyPr>
          <a:lstStyle/>
          <a:p>
            <a:pPr algn="just"/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Религиозен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туризъм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 е тип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туризъм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, при който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вярващи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 от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различни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 религии,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пътуват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 до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свещени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 места и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обекти</a:t>
            </a:r>
            <a:r>
              <a:rPr lang="ru-RU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Verdana" panose="020B0604030504040204" pitchFamily="34" charset="0"/>
              </a:rPr>
              <a:t> 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за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съответната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 религия или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представляващи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 интерес за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вярващите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, поради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някаква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 връзка на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мястото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/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обекта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 с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религиозните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ru-RU" sz="2000" b="0" i="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вярвания</a:t>
            </a:r>
            <a:r>
              <a:rPr lang="ru-RU" sz="2000" b="0" i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.</a:t>
            </a:r>
            <a:endParaRPr lang="bg-BG" sz="20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E8657D-606F-E0D3-5225-54DE21C7310E}"/>
              </a:ext>
            </a:extLst>
          </p:cNvPr>
          <p:cNvSpPr/>
          <p:nvPr/>
        </p:nvSpPr>
        <p:spPr>
          <a:xfrm>
            <a:off x="6267451" y="1399345"/>
            <a:ext cx="800099" cy="45719"/>
          </a:xfrm>
          <a:prstGeom prst="rect">
            <a:avLst/>
          </a:prstGeom>
          <a:solidFill>
            <a:srgbClr val="F9DA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50447B-58B1-A17D-D7B9-AF8514D32E1F}"/>
              </a:ext>
            </a:extLst>
          </p:cNvPr>
          <p:cNvGrpSpPr/>
          <p:nvPr/>
        </p:nvGrpSpPr>
        <p:grpSpPr>
          <a:xfrm>
            <a:off x="6267451" y="5439605"/>
            <a:ext cx="533400" cy="114300"/>
            <a:chOff x="6267451" y="5132826"/>
            <a:chExt cx="533400" cy="1143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FF487D0-21DA-DBEB-5E83-DFBDD186507A}"/>
                </a:ext>
              </a:extLst>
            </p:cNvPr>
            <p:cNvSpPr/>
            <p:nvPr/>
          </p:nvSpPr>
          <p:spPr>
            <a:xfrm>
              <a:off x="6267451" y="5132826"/>
              <a:ext cx="114300" cy="114300"/>
            </a:xfrm>
            <a:prstGeom prst="ellipse">
              <a:avLst/>
            </a:prstGeom>
            <a:solidFill>
              <a:srgbClr val="F9DA57"/>
            </a:solidFill>
            <a:ln>
              <a:solidFill>
                <a:srgbClr val="F9DA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B5D95B6-9CD5-0BAD-9BD2-1B47E02EE99E}"/>
                </a:ext>
              </a:extLst>
            </p:cNvPr>
            <p:cNvSpPr/>
            <p:nvPr/>
          </p:nvSpPr>
          <p:spPr>
            <a:xfrm>
              <a:off x="6477001" y="5132826"/>
              <a:ext cx="114300" cy="114300"/>
            </a:xfrm>
            <a:prstGeom prst="ellipse">
              <a:avLst/>
            </a:prstGeom>
            <a:solidFill>
              <a:srgbClr val="F9DA57"/>
            </a:solidFill>
            <a:ln>
              <a:solidFill>
                <a:srgbClr val="F9DA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471A493-8273-04C5-0ED7-041C9BB97628}"/>
                </a:ext>
              </a:extLst>
            </p:cNvPr>
            <p:cNvSpPr/>
            <p:nvPr/>
          </p:nvSpPr>
          <p:spPr>
            <a:xfrm>
              <a:off x="6686551" y="5132826"/>
              <a:ext cx="114300" cy="114300"/>
            </a:xfrm>
            <a:prstGeom prst="ellipse">
              <a:avLst/>
            </a:prstGeom>
            <a:solidFill>
              <a:srgbClr val="F9DA57"/>
            </a:solidFill>
            <a:ln>
              <a:solidFill>
                <a:srgbClr val="F9DA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902019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CDEDE-702F-13D2-8C38-B43FD9FEC4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Картина 9" descr="Картина, която съдържа карта, атлас, текст&#10;&#10;Описанието е генерирано автоматично">
            <a:extLst>
              <a:ext uri="{FF2B5EF4-FFF2-40B4-BE49-F238E27FC236}">
                <a16:creationId xmlns:a16="http://schemas.microsoft.com/office/drawing/2014/main" id="{CAAA2E3F-1607-E2F0-7FCE-F0144D937E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6221" b="3226"/>
          <a:stretch/>
        </p:blipFill>
        <p:spPr>
          <a:xfrm>
            <a:off x="-3066" y="0"/>
            <a:ext cx="1219201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2BADADA-706A-5F3A-2151-25905CDD822A}"/>
              </a:ext>
            </a:extLst>
          </p:cNvPr>
          <p:cNvSpPr/>
          <p:nvPr/>
        </p:nvSpPr>
        <p:spPr>
          <a:xfrm>
            <a:off x="-11086" y="-7938"/>
            <a:ext cx="12192001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Заглавие 1">
            <a:extLst>
              <a:ext uri="{FF2B5EF4-FFF2-40B4-BE49-F238E27FC236}">
                <a16:creationId xmlns:a16="http://schemas.microsoft.com/office/drawing/2014/main" id="{E2B2A952-6BA1-B487-0528-5DB6FFA3C950}"/>
              </a:ext>
            </a:extLst>
          </p:cNvPr>
          <p:cNvSpPr txBox="1">
            <a:spLocks/>
          </p:cNvSpPr>
          <p:nvPr/>
        </p:nvSpPr>
        <p:spPr>
          <a:xfrm>
            <a:off x="514351" y="2240804"/>
            <a:ext cx="3162299" cy="74771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bg-BG" sz="33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entury Schoolbook" panose="02040604050505020304" pitchFamily="18" charset="0"/>
              <a:cs typeface="Aldhabi" panose="01000000000000000000" pitchFamily="2" charset="-78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8B255F0-90AC-1E5D-9962-81934A5EB69B}"/>
              </a:ext>
            </a:extLst>
          </p:cNvPr>
          <p:cNvSpPr/>
          <p:nvPr/>
        </p:nvSpPr>
        <p:spPr>
          <a:xfrm>
            <a:off x="590551" y="1585485"/>
            <a:ext cx="800099" cy="45719"/>
          </a:xfrm>
          <a:prstGeom prst="rect">
            <a:avLst/>
          </a:prstGeom>
          <a:solidFill>
            <a:srgbClr val="D0EE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7107A8A-F3CF-FA81-203E-2E1A3CAD0D26}"/>
              </a:ext>
            </a:extLst>
          </p:cNvPr>
          <p:cNvGrpSpPr/>
          <p:nvPr/>
        </p:nvGrpSpPr>
        <p:grpSpPr>
          <a:xfrm>
            <a:off x="-5581650" y="3064717"/>
            <a:ext cx="5276850" cy="2559049"/>
            <a:chOff x="495300" y="3064717"/>
            <a:chExt cx="5276850" cy="2559049"/>
          </a:xfrm>
        </p:grpSpPr>
        <p:sp>
          <p:nvSpPr>
            <p:cNvPr id="26" name="Подзаглавие 2">
              <a:extLst>
                <a:ext uri="{FF2B5EF4-FFF2-40B4-BE49-F238E27FC236}">
                  <a16:creationId xmlns:a16="http://schemas.microsoft.com/office/drawing/2014/main" id="{6C7458A8-47B3-863E-C96A-ED998825D728}"/>
                </a:ext>
              </a:extLst>
            </p:cNvPr>
            <p:cNvSpPr txBox="1">
              <a:spLocks/>
            </p:cNvSpPr>
            <p:nvPr/>
          </p:nvSpPr>
          <p:spPr>
            <a:xfrm>
              <a:off x="495300" y="3064717"/>
              <a:ext cx="5276850" cy="238759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buNone/>
              </a:pP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Освен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религиозен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туризъм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, по маршрута може да се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реализират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и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културен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(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Истанбул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–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джамия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«Света София»),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хоби-туризъм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,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пешеходен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туризъм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(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Изкачване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на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вр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. Арарат).</a:t>
              </a:r>
              <a:endParaRPr lang="bg-BG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DEAF41E-27E7-505B-9AFE-43943547D3C4}"/>
                </a:ext>
              </a:extLst>
            </p:cNvPr>
            <p:cNvGrpSpPr/>
            <p:nvPr/>
          </p:nvGrpSpPr>
          <p:grpSpPr>
            <a:xfrm>
              <a:off x="590551" y="5509466"/>
              <a:ext cx="533400" cy="114300"/>
              <a:chOff x="1524000" y="1085850"/>
              <a:chExt cx="533400" cy="11430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6AF04011-BD20-18E3-E014-395D8BFD6192}"/>
                  </a:ext>
                </a:extLst>
              </p:cNvPr>
              <p:cNvSpPr/>
              <p:nvPr/>
            </p:nvSpPr>
            <p:spPr>
              <a:xfrm>
                <a:off x="1524000" y="1085850"/>
                <a:ext cx="114300" cy="114300"/>
              </a:xfrm>
              <a:prstGeom prst="ellipse">
                <a:avLst/>
              </a:prstGeom>
              <a:solidFill>
                <a:srgbClr val="D0EED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74147922-3839-69B5-8138-99D270706C45}"/>
                  </a:ext>
                </a:extLst>
              </p:cNvPr>
              <p:cNvSpPr/>
              <p:nvPr/>
            </p:nvSpPr>
            <p:spPr>
              <a:xfrm>
                <a:off x="1733550" y="1085850"/>
                <a:ext cx="114300" cy="114300"/>
              </a:xfrm>
              <a:prstGeom prst="ellipse">
                <a:avLst/>
              </a:prstGeom>
              <a:solidFill>
                <a:srgbClr val="D0EED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87D73315-7E40-91E1-E582-054A84786B4F}"/>
                  </a:ext>
                </a:extLst>
              </p:cNvPr>
              <p:cNvSpPr/>
              <p:nvPr/>
            </p:nvSpPr>
            <p:spPr>
              <a:xfrm>
                <a:off x="1943100" y="1085850"/>
                <a:ext cx="114300" cy="114300"/>
              </a:xfrm>
              <a:prstGeom prst="ellipse">
                <a:avLst/>
              </a:prstGeom>
              <a:solidFill>
                <a:srgbClr val="D0EED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Заглавие 1">
            <a:extLst>
              <a:ext uri="{FF2B5EF4-FFF2-40B4-BE49-F238E27FC236}">
                <a16:creationId xmlns:a16="http://schemas.microsoft.com/office/drawing/2014/main" id="{FD12D605-3462-655C-75A9-63068498DFF1}"/>
              </a:ext>
            </a:extLst>
          </p:cNvPr>
          <p:cNvSpPr txBox="1">
            <a:spLocks/>
          </p:cNvSpPr>
          <p:nvPr/>
        </p:nvSpPr>
        <p:spPr>
          <a:xfrm>
            <a:off x="533400" y="1898442"/>
            <a:ext cx="4343399" cy="93618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bg-BG" sz="3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entury Schoolbook" panose="02040604050505020304" pitchFamily="18" charset="0"/>
                <a:cs typeface="Aldhabi" panose="01000000000000000000" pitchFamily="2" charset="-78"/>
              </a:rPr>
              <a:t>Маршрут от Сливен до Йерусалим</a:t>
            </a:r>
          </a:p>
        </p:txBody>
      </p:sp>
    </p:spTree>
    <p:extLst>
      <p:ext uri="{BB962C8B-B14F-4D97-AF65-F5344CB8AC3E}">
        <p14:creationId xmlns:p14="http://schemas.microsoft.com/office/powerpoint/2010/main" val="2902389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E6B5D8-E28A-910D-661A-089077B7F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Картина 9" descr="Картина, която съдържа карта, атлас, текст&#10;&#10;Описанието е генерирано автоматично">
            <a:extLst>
              <a:ext uri="{FF2B5EF4-FFF2-40B4-BE49-F238E27FC236}">
                <a16:creationId xmlns:a16="http://schemas.microsoft.com/office/drawing/2014/main" id="{FDA4C033-FAA9-09E0-2181-74C8CB0B68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6221" b="3226"/>
          <a:stretch/>
        </p:blipFill>
        <p:spPr>
          <a:xfrm>
            <a:off x="-3066" y="0"/>
            <a:ext cx="1219201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3A5FE5D-FCB5-30AF-A42B-1E0040BCD093}"/>
              </a:ext>
            </a:extLst>
          </p:cNvPr>
          <p:cNvSpPr/>
          <p:nvPr/>
        </p:nvSpPr>
        <p:spPr>
          <a:xfrm>
            <a:off x="-11086" y="-7938"/>
            <a:ext cx="12192001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Заглавие 1">
            <a:extLst>
              <a:ext uri="{FF2B5EF4-FFF2-40B4-BE49-F238E27FC236}">
                <a16:creationId xmlns:a16="http://schemas.microsoft.com/office/drawing/2014/main" id="{FCE02490-86DF-6D6F-E4EA-33B76AC9E950}"/>
              </a:ext>
            </a:extLst>
          </p:cNvPr>
          <p:cNvSpPr txBox="1">
            <a:spLocks/>
          </p:cNvSpPr>
          <p:nvPr/>
        </p:nvSpPr>
        <p:spPr>
          <a:xfrm>
            <a:off x="514351" y="2240804"/>
            <a:ext cx="3162299" cy="74771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bg-BG" sz="33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entury Schoolbook" panose="02040604050505020304" pitchFamily="18" charset="0"/>
              <a:cs typeface="Aldhabi" panose="01000000000000000000" pitchFamily="2" charset="-78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52DF162-530A-D2D5-7BE4-FF459B623ADA}"/>
              </a:ext>
            </a:extLst>
          </p:cNvPr>
          <p:cNvSpPr/>
          <p:nvPr/>
        </p:nvSpPr>
        <p:spPr>
          <a:xfrm>
            <a:off x="590551" y="1585485"/>
            <a:ext cx="800099" cy="45719"/>
          </a:xfrm>
          <a:prstGeom prst="rect">
            <a:avLst/>
          </a:prstGeom>
          <a:solidFill>
            <a:srgbClr val="D0EE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3892A12-785C-3AB0-25F7-D35AD1FD6648}"/>
              </a:ext>
            </a:extLst>
          </p:cNvPr>
          <p:cNvGrpSpPr/>
          <p:nvPr/>
        </p:nvGrpSpPr>
        <p:grpSpPr>
          <a:xfrm>
            <a:off x="495300" y="3064717"/>
            <a:ext cx="5276850" cy="2559049"/>
            <a:chOff x="495300" y="3064717"/>
            <a:chExt cx="5276850" cy="2559049"/>
          </a:xfrm>
        </p:grpSpPr>
        <p:sp>
          <p:nvSpPr>
            <p:cNvPr id="26" name="Подзаглавие 2">
              <a:extLst>
                <a:ext uri="{FF2B5EF4-FFF2-40B4-BE49-F238E27FC236}">
                  <a16:creationId xmlns:a16="http://schemas.microsoft.com/office/drawing/2014/main" id="{F631FB2F-8FBB-2F95-05FB-332A429FAA2A}"/>
                </a:ext>
              </a:extLst>
            </p:cNvPr>
            <p:cNvSpPr txBox="1">
              <a:spLocks/>
            </p:cNvSpPr>
            <p:nvPr/>
          </p:nvSpPr>
          <p:spPr>
            <a:xfrm>
              <a:off x="495300" y="3064717"/>
              <a:ext cx="5276850" cy="238759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buNone/>
              </a:pP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Освен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религиозен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туризъм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, по маршрута може да се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реализират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и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културен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(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Истанбул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–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джамия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«Света София»),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хоби-туризъм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,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пешеходен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туризъм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(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Изкачване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на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вр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. Арарат).</a:t>
              </a:r>
              <a:endParaRPr lang="bg-BG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A851C24-57FD-190D-278D-5D5395ACDDC3}"/>
                </a:ext>
              </a:extLst>
            </p:cNvPr>
            <p:cNvGrpSpPr/>
            <p:nvPr/>
          </p:nvGrpSpPr>
          <p:grpSpPr>
            <a:xfrm>
              <a:off x="590551" y="5509466"/>
              <a:ext cx="533400" cy="114300"/>
              <a:chOff x="1524000" y="1085850"/>
              <a:chExt cx="533400" cy="11430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C1D97FAA-DE14-6182-F7CF-61F1A7DD7A60}"/>
                  </a:ext>
                </a:extLst>
              </p:cNvPr>
              <p:cNvSpPr/>
              <p:nvPr/>
            </p:nvSpPr>
            <p:spPr>
              <a:xfrm>
                <a:off x="1524000" y="1085850"/>
                <a:ext cx="114300" cy="114300"/>
              </a:xfrm>
              <a:prstGeom prst="ellipse">
                <a:avLst/>
              </a:prstGeom>
              <a:solidFill>
                <a:srgbClr val="D0EED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334C3F1C-ECD5-4A0D-4DAE-FECBBE9E51CE}"/>
                  </a:ext>
                </a:extLst>
              </p:cNvPr>
              <p:cNvSpPr/>
              <p:nvPr/>
            </p:nvSpPr>
            <p:spPr>
              <a:xfrm>
                <a:off x="1733550" y="1085850"/>
                <a:ext cx="114300" cy="114300"/>
              </a:xfrm>
              <a:prstGeom prst="ellipse">
                <a:avLst/>
              </a:prstGeom>
              <a:solidFill>
                <a:srgbClr val="D0EED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D204073C-BE1F-B6E0-8A2F-DD9709D5AA39}"/>
                  </a:ext>
                </a:extLst>
              </p:cNvPr>
              <p:cNvSpPr/>
              <p:nvPr/>
            </p:nvSpPr>
            <p:spPr>
              <a:xfrm>
                <a:off x="1943100" y="1085850"/>
                <a:ext cx="114300" cy="114300"/>
              </a:xfrm>
              <a:prstGeom prst="ellipse">
                <a:avLst/>
              </a:prstGeom>
              <a:solidFill>
                <a:srgbClr val="D0EED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Заглавие 1">
            <a:extLst>
              <a:ext uri="{FF2B5EF4-FFF2-40B4-BE49-F238E27FC236}">
                <a16:creationId xmlns:a16="http://schemas.microsoft.com/office/drawing/2014/main" id="{90FAAE94-5545-D97D-E4E3-F3AF9AD31954}"/>
              </a:ext>
            </a:extLst>
          </p:cNvPr>
          <p:cNvSpPr txBox="1">
            <a:spLocks/>
          </p:cNvSpPr>
          <p:nvPr/>
        </p:nvSpPr>
        <p:spPr>
          <a:xfrm>
            <a:off x="533400" y="1898442"/>
            <a:ext cx="4343399" cy="93618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bg-BG" sz="3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entury Schoolbook" panose="02040604050505020304" pitchFamily="18" charset="0"/>
                <a:cs typeface="Aldhabi" panose="01000000000000000000" pitchFamily="2" charset="-78"/>
              </a:rPr>
              <a:t>Маршрут от Сливен до Йерусалим</a:t>
            </a:r>
          </a:p>
        </p:txBody>
      </p:sp>
    </p:spTree>
    <p:extLst>
      <p:ext uri="{BB962C8B-B14F-4D97-AF65-F5344CB8AC3E}">
        <p14:creationId xmlns:p14="http://schemas.microsoft.com/office/powerpoint/2010/main" val="35054172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ityscape with a dome and trees&#10;&#10;Description automatically generated">
            <a:extLst>
              <a:ext uri="{FF2B5EF4-FFF2-40B4-BE49-F238E27FC236}">
                <a16:creationId xmlns:a16="http://schemas.microsoft.com/office/drawing/2014/main" id="{A7412D76-2675-F245-CAFD-04EE35B08B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6805" b="872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909F7DB-788F-D00E-A4F8-0DEA19B93A2E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custGeom>
            <a:avLst/>
            <a:gdLst/>
            <a:ahLst/>
            <a:cxnLst/>
            <a:rect l="l" t="t" r="r" b="b"/>
            <a:pathLst>
              <a:path w="12192001" h="6858000">
                <a:moveTo>
                  <a:pt x="1486962" y="2037970"/>
                </a:moveTo>
                <a:lnTo>
                  <a:pt x="1486962" y="5037973"/>
                </a:lnTo>
                <a:lnTo>
                  <a:pt x="2361856" y="5037973"/>
                </a:lnTo>
                <a:lnTo>
                  <a:pt x="3484235" y="3390632"/>
                </a:lnTo>
                <a:lnTo>
                  <a:pt x="3484235" y="5037973"/>
                </a:lnTo>
                <a:lnTo>
                  <a:pt x="4355996" y="5037973"/>
                </a:lnTo>
                <a:lnTo>
                  <a:pt x="4355996" y="2037970"/>
                </a:lnTo>
                <a:lnTo>
                  <a:pt x="3489031" y="2037970"/>
                </a:lnTo>
                <a:lnTo>
                  <a:pt x="2360769" y="3697590"/>
                </a:lnTo>
                <a:lnTo>
                  <a:pt x="2360769" y="2037970"/>
                </a:lnTo>
                <a:close/>
                <a:moveTo>
                  <a:pt x="2201151" y="1299225"/>
                </a:moveTo>
                <a:cubicBezTo>
                  <a:pt x="2228436" y="1469757"/>
                  <a:pt x="2310973" y="1608229"/>
                  <a:pt x="2448764" y="1714641"/>
                </a:cubicBezTo>
                <a:cubicBezTo>
                  <a:pt x="2586553" y="1821053"/>
                  <a:pt x="2749582" y="1874259"/>
                  <a:pt x="2937850" y="1874259"/>
                </a:cubicBezTo>
                <a:cubicBezTo>
                  <a:pt x="3127482" y="1874259"/>
                  <a:pt x="3290852" y="1821394"/>
                  <a:pt x="3427959" y="1715664"/>
                </a:cubicBezTo>
                <a:cubicBezTo>
                  <a:pt x="3565067" y="1609934"/>
                  <a:pt x="3647946" y="1471121"/>
                  <a:pt x="3676595" y="1299225"/>
                </a:cubicBezTo>
                <a:lnTo>
                  <a:pt x="3320524" y="1299225"/>
                </a:lnTo>
                <a:cubicBezTo>
                  <a:pt x="3264590" y="1469757"/>
                  <a:pt x="3134303" y="1555023"/>
                  <a:pt x="2929664" y="1555023"/>
                </a:cubicBezTo>
                <a:cubicBezTo>
                  <a:pt x="2738668" y="1555023"/>
                  <a:pt x="2614521" y="1469757"/>
                  <a:pt x="2557222" y="1299225"/>
                </a:cubicBezTo>
                <a:close/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64000">
                <a:schemeClr val="tx1">
                  <a:lumMod val="85000"/>
                  <a:lumOff val="15000"/>
                  <a:alpha val="71000"/>
                </a:schemeClr>
              </a:gs>
              <a:gs pos="88000">
                <a:schemeClr val="tx1">
                  <a:alpha val="83000"/>
                </a:schemeClr>
              </a:gs>
              <a:gs pos="0">
                <a:schemeClr val="tx1">
                  <a:lumMod val="65000"/>
                  <a:lumOff val="35000"/>
                  <a:alpha val="57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23D3DA9-0EA2-38D6-26AE-8AA041AF4F99}"/>
              </a:ext>
            </a:extLst>
          </p:cNvPr>
          <p:cNvGrpSpPr/>
          <p:nvPr/>
        </p:nvGrpSpPr>
        <p:grpSpPr>
          <a:xfrm>
            <a:off x="6172200" y="1437445"/>
            <a:ext cx="5276850" cy="3809681"/>
            <a:chOff x="6172200" y="1208845"/>
            <a:chExt cx="5276850" cy="3809681"/>
          </a:xfrm>
        </p:grpSpPr>
        <p:sp>
          <p:nvSpPr>
            <p:cNvPr id="4" name="Заглавие 1">
              <a:extLst>
                <a:ext uri="{FF2B5EF4-FFF2-40B4-BE49-F238E27FC236}">
                  <a16:creationId xmlns:a16="http://schemas.microsoft.com/office/drawing/2014/main" id="{F5886DF9-F24D-478E-BD5D-21D1DFCE0FEA}"/>
                </a:ext>
              </a:extLst>
            </p:cNvPr>
            <p:cNvSpPr txBox="1">
              <a:spLocks/>
            </p:cNvSpPr>
            <p:nvPr/>
          </p:nvSpPr>
          <p:spPr>
            <a:xfrm>
              <a:off x="6191251" y="1635564"/>
              <a:ext cx="3162299" cy="747713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bg-BG" sz="33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Schoolbook" panose="02040604050505020304" pitchFamily="18" charset="0"/>
                  <a:cs typeface="Aldhabi" panose="01000000000000000000" pitchFamily="2" charset="-78"/>
                </a:rPr>
                <a:t>Йерусалим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BB82859-A7E7-9C3B-E08C-36094815AAF4}"/>
                </a:ext>
              </a:extLst>
            </p:cNvPr>
            <p:cNvSpPr/>
            <p:nvPr/>
          </p:nvSpPr>
          <p:spPr>
            <a:xfrm>
              <a:off x="6267451" y="1208845"/>
              <a:ext cx="800099" cy="45719"/>
            </a:xfrm>
            <a:prstGeom prst="rect">
              <a:avLst/>
            </a:prstGeom>
            <a:solidFill>
              <a:srgbClr val="F9DA5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Подзаглавие 2">
              <a:extLst>
                <a:ext uri="{FF2B5EF4-FFF2-40B4-BE49-F238E27FC236}">
                  <a16:creationId xmlns:a16="http://schemas.microsoft.com/office/drawing/2014/main" id="{76C70C0F-822C-8618-401A-31E5EC78EACE}"/>
                </a:ext>
              </a:extLst>
            </p:cNvPr>
            <p:cNvSpPr txBox="1">
              <a:spLocks/>
            </p:cNvSpPr>
            <p:nvPr/>
          </p:nvSpPr>
          <p:spPr>
            <a:xfrm>
              <a:off x="6172200" y="2459477"/>
              <a:ext cx="5276850" cy="238759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buNone/>
              </a:pP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Йерусалим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е построен в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древността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на важен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търговски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кръстопът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между Сирия, Месопотамия и Египет. Усещането, че си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попаднал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в друг свят се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засилва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при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приближаването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на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Стената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на плача,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Божи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гроб и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Храмовият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</a:t>
              </a: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хълм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.</a:t>
              </a:r>
              <a:endParaRPr lang="bg-BG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C1FEF86-F8D8-848D-0F7C-B387BE3E3380}"/>
                </a:ext>
              </a:extLst>
            </p:cNvPr>
            <p:cNvGrpSpPr/>
            <p:nvPr/>
          </p:nvGrpSpPr>
          <p:grpSpPr>
            <a:xfrm>
              <a:off x="6267451" y="4904226"/>
              <a:ext cx="533400" cy="114300"/>
              <a:chOff x="1524000" y="1085850"/>
              <a:chExt cx="533400" cy="114300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910E4782-D216-C20D-E4F1-109D352B9EAD}"/>
                  </a:ext>
                </a:extLst>
              </p:cNvPr>
              <p:cNvSpPr/>
              <p:nvPr/>
            </p:nvSpPr>
            <p:spPr>
              <a:xfrm>
                <a:off x="1524000" y="108585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EBCC0A2A-84E7-B604-9F96-4F1232ED43CA}"/>
                  </a:ext>
                </a:extLst>
              </p:cNvPr>
              <p:cNvSpPr/>
              <p:nvPr/>
            </p:nvSpPr>
            <p:spPr>
              <a:xfrm>
                <a:off x="1733550" y="108585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DBBFD190-6E94-7F1E-FADA-F2F5FED2F784}"/>
                  </a:ext>
                </a:extLst>
              </p:cNvPr>
              <p:cNvSpPr/>
              <p:nvPr/>
            </p:nvSpPr>
            <p:spPr>
              <a:xfrm>
                <a:off x="1943100" y="108585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2930450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group of people standing near a stone wall&#10;&#10;Description automatically generated">
            <a:extLst>
              <a:ext uri="{FF2B5EF4-FFF2-40B4-BE49-F238E27FC236}">
                <a16:creationId xmlns:a16="http://schemas.microsoft.com/office/drawing/2014/main" id="{F8465133-C401-40BF-B9E9-1782A3C5A9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1480" b="3949"/>
          <a:stretch/>
        </p:blipFill>
        <p:spPr>
          <a:xfrm>
            <a:off x="20" y="1281"/>
            <a:ext cx="12191982" cy="6856719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0162B36-FDAE-A74F-FDC6-3B6D1481C49B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custGeom>
            <a:avLst/>
            <a:gdLst/>
            <a:ahLst/>
            <a:cxnLst/>
            <a:rect l="l" t="t" r="r" b="b"/>
            <a:pathLst>
              <a:path w="12192001" h="6858000">
                <a:moveTo>
                  <a:pt x="2937925" y="1536688"/>
                </a:moveTo>
                <a:cubicBezTo>
                  <a:pt x="2367169" y="1536688"/>
                  <a:pt x="1925800" y="1694190"/>
                  <a:pt x="1613820" y="2009194"/>
                </a:cubicBezTo>
                <a:cubicBezTo>
                  <a:pt x="1301839" y="2324198"/>
                  <a:pt x="1145848" y="2774938"/>
                  <a:pt x="1145848" y="3361413"/>
                </a:cubicBezTo>
                <a:cubicBezTo>
                  <a:pt x="1145848" y="3801296"/>
                  <a:pt x="1234525" y="4162219"/>
                  <a:pt x="1411878" y="4444183"/>
                </a:cubicBezTo>
                <a:cubicBezTo>
                  <a:pt x="1589232" y="4726148"/>
                  <a:pt x="1800041" y="4923120"/>
                  <a:pt x="2044305" y="5035099"/>
                </a:cubicBezTo>
                <a:cubicBezTo>
                  <a:pt x="2288569" y="5147079"/>
                  <a:pt x="2603372" y="5203069"/>
                  <a:pt x="2988712" y="5203069"/>
                </a:cubicBezTo>
                <a:cubicBezTo>
                  <a:pt x="3306336" y="5203069"/>
                  <a:pt x="3567933" y="5157118"/>
                  <a:pt x="3773502" y="5065217"/>
                </a:cubicBezTo>
                <a:cubicBezTo>
                  <a:pt x="3979071" y="4973315"/>
                  <a:pt x="4151184" y="4837075"/>
                  <a:pt x="4289842" y="4656497"/>
                </a:cubicBezTo>
                <a:cubicBezTo>
                  <a:pt x="4428501" y="4475919"/>
                  <a:pt x="4530076" y="4251003"/>
                  <a:pt x="4594568" y="3981748"/>
                </a:cubicBezTo>
                <a:lnTo>
                  <a:pt x="3634441" y="3691533"/>
                </a:lnTo>
                <a:cubicBezTo>
                  <a:pt x="3586071" y="3915643"/>
                  <a:pt x="3508278" y="4086548"/>
                  <a:pt x="3401059" y="4204246"/>
                </a:cubicBezTo>
                <a:cubicBezTo>
                  <a:pt x="3293841" y="4321944"/>
                  <a:pt x="3135432" y="4380793"/>
                  <a:pt x="2925833" y="4380793"/>
                </a:cubicBezTo>
                <a:cubicBezTo>
                  <a:pt x="2709784" y="4380793"/>
                  <a:pt x="2542104" y="4307925"/>
                  <a:pt x="2422793" y="4162187"/>
                </a:cubicBezTo>
                <a:cubicBezTo>
                  <a:pt x="2303483" y="4016450"/>
                  <a:pt x="2243827" y="3747107"/>
                  <a:pt x="2243827" y="3354158"/>
                </a:cubicBezTo>
                <a:cubicBezTo>
                  <a:pt x="2243827" y="3036937"/>
                  <a:pt x="2293809" y="2804249"/>
                  <a:pt x="2393772" y="2656093"/>
                </a:cubicBezTo>
                <a:cubicBezTo>
                  <a:pt x="2525981" y="2456394"/>
                  <a:pt x="2716233" y="2356545"/>
                  <a:pt x="2964528" y="2356545"/>
                </a:cubicBezTo>
                <a:cubicBezTo>
                  <a:pt x="3074164" y="2356545"/>
                  <a:pt x="3173321" y="2379117"/>
                  <a:pt x="3261998" y="2424262"/>
                </a:cubicBezTo>
                <a:cubicBezTo>
                  <a:pt x="3350675" y="2469406"/>
                  <a:pt x="3425647" y="2533898"/>
                  <a:pt x="3486914" y="2617738"/>
                </a:cubicBezTo>
                <a:cubicBezTo>
                  <a:pt x="3523998" y="2667720"/>
                  <a:pt x="3559468" y="2746723"/>
                  <a:pt x="3593327" y="2854747"/>
                </a:cubicBezTo>
                <a:lnTo>
                  <a:pt x="4560709" y="2639504"/>
                </a:lnTo>
                <a:cubicBezTo>
                  <a:pt x="4436562" y="2265450"/>
                  <a:pt x="4246713" y="1988133"/>
                  <a:pt x="3991163" y="1807555"/>
                </a:cubicBezTo>
                <a:cubicBezTo>
                  <a:pt x="3735613" y="1626977"/>
                  <a:pt x="3384533" y="1536688"/>
                  <a:pt x="2937925" y="1536688"/>
                </a:cubicBezTo>
                <a:close/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64000">
                <a:schemeClr val="tx1">
                  <a:lumMod val="85000"/>
                  <a:lumOff val="15000"/>
                  <a:alpha val="71000"/>
                </a:schemeClr>
              </a:gs>
              <a:gs pos="88000">
                <a:schemeClr val="tx1">
                  <a:alpha val="83000"/>
                </a:schemeClr>
              </a:gs>
              <a:gs pos="0">
                <a:schemeClr val="tx1">
                  <a:lumMod val="65000"/>
                  <a:lumOff val="35000"/>
                  <a:alpha val="57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E414CB1-13DA-C3EB-CECE-E924A1160987}"/>
              </a:ext>
            </a:extLst>
          </p:cNvPr>
          <p:cNvGrpSpPr/>
          <p:nvPr/>
        </p:nvGrpSpPr>
        <p:grpSpPr>
          <a:xfrm>
            <a:off x="6153151" y="1437445"/>
            <a:ext cx="5295899" cy="3809681"/>
            <a:chOff x="6153151" y="1208845"/>
            <a:chExt cx="5295899" cy="3809681"/>
          </a:xfrm>
        </p:grpSpPr>
        <p:sp>
          <p:nvSpPr>
            <p:cNvPr id="7" name="Заглавие 1">
              <a:extLst>
                <a:ext uri="{FF2B5EF4-FFF2-40B4-BE49-F238E27FC236}">
                  <a16:creationId xmlns:a16="http://schemas.microsoft.com/office/drawing/2014/main" id="{8B24EA2E-86BE-8746-16F8-7F7FE963DEAE}"/>
                </a:ext>
              </a:extLst>
            </p:cNvPr>
            <p:cNvSpPr txBox="1">
              <a:spLocks/>
            </p:cNvSpPr>
            <p:nvPr/>
          </p:nvSpPr>
          <p:spPr>
            <a:xfrm>
              <a:off x="6153151" y="1635564"/>
              <a:ext cx="3657599" cy="747713"/>
            </a:xfrm>
            <a:prstGeom prst="rect">
              <a:avLst/>
            </a:prstGeom>
          </p:spPr>
          <p:txBody>
            <a:bodyPr>
              <a:normAutofit fontScale="92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bg-BG" sz="33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Schoolbook" panose="02040604050505020304" pitchFamily="18" charset="0"/>
                  <a:cs typeface="Aldhabi" panose="01000000000000000000" pitchFamily="2" charset="-78"/>
                </a:rPr>
                <a:t>Стената на плача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2200913-3511-F343-3921-33ABB11D73F3}"/>
                </a:ext>
              </a:extLst>
            </p:cNvPr>
            <p:cNvSpPr/>
            <p:nvPr/>
          </p:nvSpPr>
          <p:spPr>
            <a:xfrm>
              <a:off x="6267451" y="1208845"/>
              <a:ext cx="800099" cy="45719"/>
            </a:xfrm>
            <a:prstGeom prst="rect">
              <a:avLst/>
            </a:prstGeom>
            <a:solidFill>
              <a:srgbClr val="F9DA5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Подзаглавие 2">
              <a:extLst>
                <a:ext uri="{FF2B5EF4-FFF2-40B4-BE49-F238E27FC236}">
                  <a16:creationId xmlns:a16="http://schemas.microsoft.com/office/drawing/2014/main" id="{AEA7BA8A-E886-1C6D-5856-2190E7A959D6}"/>
                </a:ext>
              </a:extLst>
            </p:cNvPr>
            <p:cNvSpPr txBox="1">
              <a:spLocks/>
            </p:cNvSpPr>
            <p:nvPr/>
          </p:nvSpPr>
          <p:spPr>
            <a:xfrm>
              <a:off x="6172200" y="2459477"/>
              <a:ext cx="5276850" cy="238759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buNone/>
              </a:pPr>
              <a:r>
                <a:rPr lang="ru-RU" sz="2000" dirty="0" err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Стената</a:t>
              </a:r>
              <a:r>
                <a:rPr lang="ru-RU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на плача е с височина 15</a:t>
              </a:r>
              <a:r>
                <a:rPr lang="en-US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m</a:t>
              </a:r>
              <a:r>
                <a:rPr lang="bg-BG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и дължина 488</a:t>
              </a:r>
              <a:r>
                <a:rPr lang="en-US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m.</a:t>
              </a:r>
              <a:r>
                <a:rPr lang="bg-BG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 Пространството пред нея е разделено с преграда – мъжете и жените се молят отделно. Някои слагат бележки в цепнатините с молби, които се отнасят до Маслиновия хълм.</a:t>
              </a:r>
              <a:endParaRPr lang="bg-BG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91F64A3-CE87-E8E2-06E1-D3DBE330E302}"/>
                </a:ext>
              </a:extLst>
            </p:cNvPr>
            <p:cNvGrpSpPr/>
            <p:nvPr/>
          </p:nvGrpSpPr>
          <p:grpSpPr>
            <a:xfrm>
              <a:off x="6267451" y="4904226"/>
              <a:ext cx="533400" cy="114300"/>
              <a:chOff x="1524000" y="1085850"/>
              <a:chExt cx="533400" cy="114300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D8E5A775-820D-1339-5EFD-56E1859ED230}"/>
                  </a:ext>
                </a:extLst>
              </p:cNvPr>
              <p:cNvSpPr/>
              <p:nvPr/>
            </p:nvSpPr>
            <p:spPr>
              <a:xfrm>
                <a:off x="1524000" y="108585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8FEB1CF4-6F73-82AD-EE56-805047ED8A03}"/>
                  </a:ext>
                </a:extLst>
              </p:cNvPr>
              <p:cNvSpPr/>
              <p:nvPr/>
            </p:nvSpPr>
            <p:spPr>
              <a:xfrm>
                <a:off x="1733550" y="108585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2B0B1200-C10A-C4B9-65B8-0B9B0E1BE450}"/>
                  </a:ext>
                </a:extLst>
              </p:cNvPr>
              <p:cNvSpPr/>
              <p:nvPr/>
            </p:nvSpPr>
            <p:spPr>
              <a:xfrm>
                <a:off x="1943100" y="108585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7604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074" name="Picture 2" descr="Отвориха гроба на Исус Христос в Йерусалим - bTV Новините">
            <a:extLst>
              <a:ext uri="{FF2B5EF4-FFF2-40B4-BE49-F238E27FC236}">
                <a16:creationId xmlns:a16="http://schemas.microsoft.com/office/drawing/2014/main" id="{7A410276-E125-4892-8A6C-12D55337C0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3" r="1846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E7B7682-F761-3556-1C9D-1BD416DE9114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custGeom>
            <a:avLst/>
            <a:gdLst/>
            <a:ahLst/>
            <a:cxnLst/>
            <a:rect l="l" t="t" r="r" b="b"/>
            <a:pathLst>
              <a:path w="12192001" h="6858000">
                <a:moveTo>
                  <a:pt x="2209637" y="3758059"/>
                </a:moveTo>
                <a:lnTo>
                  <a:pt x="2770719" y="3758059"/>
                </a:lnTo>
                <a:cubicBezTo>
                  <a:pt x="3114140" y="3758059"/>
                  <a:pt x="3285851" y="3866890"/>
                  <a:pt x="3285851" y="4084551"/>
                </a:cubicBezTo>
                <a:cubicBezTo>
                  <a:pt x="3285851" y="4332846"/>
                  <a:pt x="3114140" y="4456993"/>
                  <a:pt x="2770719" y="4456993"/>
                </a:cubicBezTo>
                <a:lnTo>
                  <a:pt x="2209637" y="4456993"/>
                </a:lnTo>
                <a:close/>
                <a:moveTo>
                  <a:pt x="1116495" y="1673349"/>
                </a:moveTo>
                <a:lnTo>
                  <a:pt x="1116495" y="5218807"/>
                </a:lnTo>
                <a:lnTo>
                  <a:pt x="2998054" y="5218807"/>
                </a:lnTo>
                <a:cubicBezTo>
                  <a:pt x="3443051" y="5218807"/>
                  <a:pt x="3784456" y="5132146"/>
                  <a:pt x="4022271" y="4958823"/>
                </a:cubicBezTo>
                <a:cubicBezTo>
                  <a:pt x="4260086" y="4785500"/>
                  <a:pt x="4378993" y="4535190"/>
                  <a:pt x="4378993" y="4207892"/>
                </a:cubicBezTo>
                <a:cubicBezTo>
                  <a:pt x="4378993" y="3808041"/>
                  <a:pt x="4249203" y="3513392"/>
                  <a:pt x="3989622" y="3323946"/>
                </a:cubicBezTo>
                <a:cubicBezTo>
                  <a:pt x="3730040" y="3134500"/>
                  <a:pt x="3331801" y="3039777"/>
                  <a:pt x="2794904" y="3039777"/>
                </a:cubicBezTo>
                <a:lnTo>
                  <a:pt x="2209637" y="3039777"/>
                </a:lnTo>
                <a:lnTo>
                  <a:pt x="2209637" y="2391631"/>
                </a:lnTo>
                <a:lnTo>
                  <a:pt x="4100871" y="2391631"/>
                </a:lnTo>
                <a:lnTo>
                  <a:pt x="4100871" y="1673349"/>
                </a:lnTo>
                <a:close/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64000">
                <a:schemeClr val="tx1">
                  <a:lumMod val="85000"/>
                  <a:lumOff val="15000"/>
                  <a:alpha val="71000"/>
                </a:schemeClr>
              </a:gs>
              <a:gs pos="88000">
                <a:schemeClr val="tx1">
                  <a:alpha val="83000"/>
                </a:schemeClr>
              </a:gs>
              <a:gs pos="0">
                <a:schemeClr val="tx1">
                  <a:lumMod val="65000"/>
                  <a:lumOff val="35000"/>
                  <a:alpha val="57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D3489AD-8952-8A5F-5B8C-367C6B30791B}"/>
              </a:ext>
            </a:extLst>
          </p:cNvPr>
          <p:cNvGrpSpPr/>
          <p:nvPr/>
        </p:nvGrpSpPr>
        <p:grpSpPr>
          <a:xfrm>
            <a:off x="6153151" y="1646995"/>
            <a:ext cx="5295899" cy="3638231"/>
            <a:chOff x="6153151" y="1208845"/>
            <a:chExt cx="5295899" cy="3638231"/>
          </a:xfrm>
        </p:grpSpPr>
        <p:sp>
          <p:nvSpPr>
            <p:cNvPr id="11" name="Заглавие 1">
              <a:extLst>
                <a:ext uri="{FF2B5EF4-FFF2-40B4-BE49-F238E27FC236}">
                  <a16:creationId xmlns:a16="http://schemas.microsoft.com/office/drawing/2014/main" id="{91CA5784-6F34-E431-BD61-70261D0B7745}"/>
                </a:ext>
              </a:extLst>
            </p:cNvPr>
            <p:cNvSpPr txBox="1">
              <a:spLocks/>
            </p:cNvSpPr>
            <p:nvPr/>
          </p:nvSpPr>
          <p:spPr>
            <a:xfrm>
              <a:off x="6153151" y="1635564"/>
              <a:ext cx="3657599" cy="747713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bg-BG" sz="33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Schoolbook" panose="02040604050505020304" pitchFamily="18" charset="0"/>
                  <a:cs typeface="Aldhabi" panose="01000000000000000000" pitchFamily="2" charset="-78"/>
                </a:rPr>
                <a:t>Божи гроб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46695CF-71CA-83BD-FC77-28057558D764}"/>
                </a:ext>
              </a:extLst>
            </p:cNvPr>
            <p:cNvSpPr/>
            <p:nvPr/>
          </p:nvSpPr>
          <p:spPr>
            <a:xfrm>
              <a:off x="6267451" y="1208845"/>
              <a:ext cx="800099" cy="45719"/>
            </a:xfrm>
            <a:prstGeom prst="rect">
              <a:avLst/>
            </a:prstGeom>
            <a:solidFill>
              <a:srgbClr val="F9DA5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Подзаглавие 2">
              <a:extLst>
                <a:ext uri="{FF2B5EF4-FFF2-40B4-BE49-F238E27FC236}">
                  <a16:creationId xmlns:a16="http://schemas.microsoft.com/office/drawing/2014/main" id="{1E1DBBA2-9264-26C1-8538-3D37CDB85BB1}"/>
                </a:ext>
              </a:extLst>
            </p:cNvPr>
            <p:cNvSpPr txBox="1">
              <a:spLocks/>
            </p:cNvSpPr>
            <p:nvPr/>
          </p:nvSpPr>
          <p:spPr>
            <a:xfrm>
              <a:off x="6172200" y="2459477"/>
              <a:ext cx="5276850" cy="238759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buNone/>
              </a:pPr>
              <a:r>
                <a:rPr lang="bg-BG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Божи гроб е в църквата „Възкресение Господне“, построена през 335г. Всеки, влязъл в нея, първо се изправя пред „Плочата на помазването“. Във внушителна зала с параклис се намира Божи гроб.</a:t>
              </a:r>
              <a:endParaRPr lang="bg-BG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926E229-B8F6-F176-6810-83498494F02B}"/>
                </a:ext>
              </a:extLst>
            </p:cNvPr>
            <p:cNvGrpSpPr/>
            <p:nvPr/>
          </p:nvGrpSpPr>
          <p:grpSpPr>
            <a:xfrm>
              <a:off x="6267451" y="4580376"/>
              <a:ext cx="533400" cy="114300"/>
              <a:chOff x="1524000" y="762000"/>
              <a:chExt cx="533400" cy="114300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876EBA11-6DBD-FA9A-8404-AA9156940719}"/>
                  </a:ext>
                </a:extLst>
              </p:cNvPr>
              <p:cNvSpPr/>
              <p:nvPr/>
            </p:nvSpPr>
            <p:spPr>
              <a:xfrm>
                <a:off x="1524000" y="76200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393DA718-D041-F2C6-E6DA-0622AB0781CB}"/>
                  </a:ext>
                </a:extLst>
              </p:cNvPr>
              <p:cNvSpPr/>
              <p:nvPr/>
            </p:nvSpPr>
            <p:spPr>
              <a:xfrm>
                <a:off x="1733550" y="76200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6C9176C1-CB2D-5A87-2508-7C98CFAF0535}"/>
                  </a:ext>
                </a:extLst>
              </p:cNvPr>
              <p:cNvSpPr/>
              <p:nvPr/>
            </p:nvSpPr>
            <p:spPr>
              <a:xfrm>
                <a:off x="1943100" y="76200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814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Храмовият хълм и Западната стена - свети места в Йерусалим - Сн. 2 Фото  галерии | Vesti.bg">
            <a:extLst>
              <a:ext uri="{FF2B5EF4-FFF2-40B4-BE49-F238E27FC236}">
                <a16:creationId xmlns:a16="http://schemas.microsoft.com/office/drawing/2014/main" id="{DAF2183E-8A55-B2C4-AC43-8B5B5DCB58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3" b="5195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479A08-3C43-0908-62C0-7433AC4C9008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custGeom>
            <a:avLst/>
            <a:gdLst/>
            <a:ahLst/>
            <a:cxnLst/>
            <a:rect l="l" t="t" r="r" b="b"/>
            <a:pathLst>
              <a:path w="12192001" h="6858000">
                <a:moveTo>
                  <a:pt x="7074052" y="1745894"/>
                </a:moveTo>
                <a:lnTo>
                  <a:pt x="8213579" y="3486095"/>
                </a:lnTo>
                <a:lnTo>
                  <a:pt x="6960022" y="5379988"/>
                </a:lnTo>
                <a:lnTo>
                  <a:pt x="8214354" y="5379988"/>
                </a:lnTo>
                <a:lnTo>
                  <a:pt x="8932001" y="4212417"/>
                </a:lnTo>
                <a:lnTo>
                  <a:pt x="9649648" y="5379988"/>
                </a:lnTo>
                <a:lnTo>
                  <a:pt x="10911417" y="5379988"/>
                </a:lnTo>
                <a:lnTo>
                  <a:pt x="9673701" y="3505926"/>
                </a:lnTo>
                <a:lnTo>
                  <a:pt x="10804824" y="1745894"/>
                </a:lnTo>
                <a:lnTo>
                  <a:pt x="9580238" y="1745894"/>
                </a:lnTo>
                <a:lnTo>
                  <a:pt x="8954311" y="2863886"/>
                </a:lnTo>
                <a:lnTo>
                  <a:pt x="8311032" y="1745894"/>
                </a:lnTo>
                <a:close/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64000">
                <a:schemeClr val="tx1">
                  <a:lumMod val="85000"/>
                  <a:lumOff val="15000"/>
                  <a:alpha val="71000"/>
                </a:schemeClr>
              </a:gs>
              <a:gs pos="88000">
                <a:schemeClr val="tx1">
                  <a:alpha val="83000"/>
                </a:schemeClr>
              </a:gs>
              <a:gs pos="0">
                <a:schemeClr val="tx1">
                  <a:lumMod val="65000"/>
                  <a:lumOff val="35000"/>
                  <a:alpha val="57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4A55611-27C0-C0F2-E685-49A1559C976D}"/>
              </a:ext>
            </a:extLst>
          </p:cNvPr>
          <p:cNvGrpSpPr/>
          <p:nvPr/>
        </p:nvGrpSpPr>
        <p:grpSpPr>
          <a:xfrm>
            <a:off x="800101" y="1685095"/>
            <a:ext cx="5295899" cy="3638231"/>
            <a:chOff x="6153151" y="1208845"/>
            <a:chExt cx="5295899" cy="3638231"/>
          </a:xfrm>
        </p:grpSpPr>
        <p:sp>
          <p:nvSpPr>
            <p:cNvPr id="4" name="Заглавие 1">
              <a:extLst>
                <a:ext uri="{FF2B5EF4-FFF2-40B4-BE49-F238E27FC236}">
                  <a16:creationId xmlns:a16="http://schemas.microsoft.com/office/drawing/2014/main" id="{EC12F7B0-5764-9A0A-882F-89E75C6F49F0}"/>
                </a:ext>
              </a:extLst>
            </p:cNvPr>
            <p:cNvSpPr txBox="1">
              <a:spLocks/>
            </p:cNvSpPr>
            <p:nvPr/>
          </p:nvSpPr>
          <p:spPr>
            <a:xfrm>
              <a:off x="6153151" y="1635564"/>
              <a:ext cx="3657599" cy="747713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bg-BG" sz="33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Century Schoolbook" panose="02040604050505020304" pitchFamily="18" charset="0"/>
                  <a:cs typeface="Aldhabi" panose="01000000000000000000" pitchFamily="2" charset="-78"/>
                </a:rPr>
                <a:t>Храмовият хълм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3BA9477-3657-9F93-6568-A6B957850CC8}"/>
                </a:ext>
              </a:extLst>
            </p:cNvPr>
            <p:cNvSpPr/>
            <p:nvPr/>
          </p:nvSpPr>
          <p:spPr>
            <a:xfrm>
              <a:off x="6267451" y="1208845"/>
              <a:ext cx="800099" cy="45719"/>
            </a:xfrm>
            <a:prstGeom prst="rect">
              <a:avLst/>
            </a:prstGeom>
            <a:solidFill>
              <a:srgbClr val="F9DA5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Подзаглавие 2">
              <a:extLst>
                <a:ext uri="{FF2B5EF4-FFF2-40B4-BE49-F238E27FC236}">
                  <a16:creationId xmlns:a16="http://schemas.microsoft.com/office/drawing/2014/main" id="{F9F578D8-6BD3-0324-816A-37DB3AE3234F}"/>
                </a:ext>
              </a:extLst>
            </p:cNvPr>
            <p:cNvSpPr txBox="1">
              <a:spLocks/>
            </p:cNvSpPr>
            <p:nvPr/>
          </p:nvSpPr>
          <p:spPr>
            <a:xfrm>
              <a:off x="6172200" y="2459477"/>
              <a:ext cx="5276850" cy="238759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buNone/>
              </a:pPr>
              <a:r>
                <a:rPr lang="bg-BG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Храмовият хълм е трето по значение място за исляма. В него се отличава „Куполът на скалата“ – храм, издигнат в края на </a:t>
              </a:r>
              <a:r>
                <a:rPr lang="en-US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VII </a:t>
              </a:r>
              <a:r>
                <a:rPr lang="bg-BG" sz="2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Verdana" panose="020B0604030504040204" pitchFamily="34" charset="0"/>
                </a:rPr>
                <a:t>в. Има осмоъгълна форма и стените са изписани със стихове от Корана.</a:t>
              </a:r>
              <a:endParaRPr lang="bg-BG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184BFDE-33D4-BE55-FD96-1FB551CE3C43}"/>
                </a:ext>
              </a:extLst>
            </p:cNvPr>
            <p:cNvGrpSpPr/>
            <p:nvPr/>
          </p:nvGrpSpPr>
          <p:grpSpPr>
            <a:xfrm>
              <a:off x="6267451" y="4580376"/>
              <a:ext cx="533400" cy="114300"/>
              <a:chOff x="1524000" y="762000"/>
              <a:chExt cx="533400" cy="114300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9E9A299-FDEF-3F91-EBC1-597411B92535}"/>
                  </a:ext>
                </a:extLst>
              </p:cNvPr>
              <p:cNvSpPr/>
              <p:nvPr/>
            </p:nvSpPr>
            <p:spPr>
              <a:xfrm>
                <a:off x="1524000" y="76200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287C89C-D111-3F0E-8CBF-B948DDD0C38E}"/>
                  </a:ext>
                </a:extLst>
              </p:cNvPr>
              <p:cNvSpPr/>
              <p:nvPr/>
            </p:nvSpPr>
            <p:spPr>
              <a:xfrm>
                <a:off x="1733550" y="76200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52EDC4F-1863-79A6-53C0-62F7B9689DD5}"/>
                  </a:ext>
                </a:extLst>
              </p:cNvPr>
              <p:cNvSpPr/>
              <p:nvPr/>
            </p:nvSpPr>
            <p:spPr>
              <a:xfrm>
                <a:off x="1943100" y="762000"/>
                <a:ext cx="114300" cy="114300"/>
              </a:xfrm>
              <a:prstGeom prst="ellipse">
                <a:avLst/>
              </a:prstGeom>
              <a:solidFill>
                <a:srgbClr val="F9DA57"/>
              </a:solidFill>
              <a:ln>
                <a:solidFill>
                  <a:srgbClr val="F9DA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39054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group of people around a black square with Kaaba in the background&#10;&#10;Description automatically generated">
            <a:extLst>
              <a:ext uri="{FF2B5EF4-FFF2-40B4-BE49-F238E27FC236}">
                <a16:creationId xmlns:a16="http://schemas.microsoft.com/office/drawing/2014/main" id="{DF3E23C7-1752-D12D-4D2B-1842B01702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40406BF-6ED2-1A21-0AB2-579865259B16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BE6D977-53B5-6752-8E38-C7AF9E25FCEF}"/>
              </a:ext>
            </a:extLst>
          </p:cNvPr>
          <p:cNvSpPr txBox="1">
            <a:spLocks/>
          </p:cNvSpPr>
          <p:nvPr/>
        </p:nvSpPr>
        <p:spPr>
          <a:xfrm>
            <a:off x="1523999" y="225425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bg-BG" sz="8000" dirty="0">
                <a:solidFill>
                  <a:schemeClr val="bg1"/>
                </a:solidFill>
                <a:latin typeface="Arial Black" panose="020B0A04020102020204" pitchFamily="34" charset="0"/>
              </a:rPr>
              <a:t>Благодарим за вниманието!</a:t>
            </a:r>
            <a:endParaRPr lang="en-US" sz="8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Заглавие 1">
            <a:extLst>
              <a:ext uri="{FF2B5EF4-FFF2-40B4-BE49-F238E27FC236}">
                <a16:creationId xmlns:a16="http://schemas.microsoft.com/office/drawing/2014/main" id="{618E6CC6-84C3-8216-B8B1-3D7A505825CC}"/>
              </a:ext>
            </a:extLst>
          </p:cNvPr>
          <p:cNvSpPr txBox="1">
            <a:spLocks/>
          </p:cNvSpPr>
          <p:nvPr/>
        </p:nvSpPr>
        <p:spPr>
          <a:xfrm>
            <a:off x="8534401" y="6384339"/>
            <a:ext cx="3657599" cy="747713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bg-BG" sz="33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entury Schoolbook" panose="02040604050505020304" pitchFamily="18" charset="0"/>
                <a:cs typeface="Aldhabi" panose="01000000000000000000" pitchFamily="2" charset="-78"/>
              </a:rPr>
              <a:t>Изготвили: Габриела, Николай, Виктор и Венцислав</a:t>
            </a:r>
          </a:p>
        </p:txBody>
      </p:sp>
    </p:spTree>
    <p:extLst>
      <p:ext uri="{BB962C8B-B14F-4D97-AF65-F5344CB8AC3E}">
        <p14:creationId xmlns:p14="http://schemas.microsoft.com/office/powerpoint/2010/main" val="105959306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О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2399172FD51C4BBD109FB58199ECBE" ma:contentTypeVersion="14" ma:contentTypeDescription="Create a new document." ma:contentTypeScope="" ma:versionID="fe3ff20261cf153460c3be94a369c5f6">
  <xsd:schema xmlns:xsd="http://www.w3.org/2001/XMLSchema" xmlns:xs="http://www.w3.org/2001/XMLSchema" xmlns:p="http://schemas.microsoft.com/office/2006/metadata/properties" xmlns:ns3="1b34a75e-43ac-4d91-981d-fb6ad014729d" xmlns:ns4="bfc4cd58-fa14-4c74-9c63-950ead3dcc00" targetNamespace="http://schemas.microsoft.com/office/2006/metadata/properties" ma:root="true" ma:fieldsID="08e8043b7bb42c970e49c8ffa2a4dce1" ns3:_="" ns4:_="">
    <xsd:import namespace="1b34a75e-43ac-4d91-981d-fb6ad014729d"/>
    <xsd:import namespace="bfc4cd58-fa14-4c74-9c63-950ead3dcc0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34a75e-43ac-4d91-981d-fb6ad01472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c4cd58-fa14-4c74-9c63-950ead3dcc0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b34a75e-43ac-4d91-981d-fb6ad014729d" xsi:nil="true"/>
  </documentManagement>
</p:properties>
</file>

<file path=customXml/itemProps1.xml><?xml version="1.0" encoding="utf-8"?>
<ds:datastoreItem xmlns:ds="http://schemas.openxmlformats.org/officeDocument/2006/customXml" ds:itemID="{C8D72B2B-415C-4894-AF14-A03F3747C3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FA26644-7264-4F1A-B042-54EE60F83E80}">
  <ds:schemaRefs>
    <ds:schemaRef ds:uri="1b34a75e-43ac-4d91-981d-fb6ad014729d"/>
    <ds:schemaRef ds:uri="bfc4cd58-fa14-4c74-9c63-950ead3dcc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5A945CA-D6E1-4810-A6AF-5D2B302F8EF9}">
  <ds:schemaRefs>
    <ds:schemaRef ds:uri="1b34a75e-43ac-4d91-981d-fb6ad014729d"/>
    <ds:schemaRef ds:uri="http://www.w3.org/XML/1998/namespace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bfc4cd58-fa14-4c74-9c63-950ead3dcc00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3212</TotalTime>
  <Words>299</Words>
  <Application>Microsoft Office PowerPoint</Application>
  <PresentationFormat>Widescreen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Arial Black</vt:lpstr>
      <vt:lpstr>Century Schoolbook</vt:lpstr>
      <vt:lpstr>Verdana</vt:lpstr>
      <vt:lpstr>Тема на Office</vt:lpstr>
      <vt:lpstr>  </vt:lpstr>
      <vt:lpstr>Религиозен туризъм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Венцислав М. Колев</dc:creator>
  <cp:lastModifiedBy>Габриела П. Стефанова</cp:lastModifiedBy>
  <cp:revision>2</cp:revision>
  <dcterms:created xsi:type="dcterms:W3CDTF">2024-02-11T12:41:57Z</dcterms:created>
  <dcterms:modified xsi:type="dcterms:W3CDTF">2024-02-13T18:15:51Z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0x0101001C2399172FD51C4BBD109FB58199ECBE</vt:lpwstr>
  </property>
</Properties>
</file>

<file path=docProps/thumbnail.jpeg>
</file>